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50"/>
    <a:srgbClr val="0938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8DC391-3993-4971-BA4B-6A2DFEE0CCF1}" v="1" dt="2021-06-25T11:02:27.5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1152"/>
    <p:restoredTop sz="94662"/>
  </p:normalViewPr>
  <p:slideViewPr>
    <p:cSldViewPr snapToGrid="0" snapToObjects="1">
      <p:cViewPr varScale="1">
        <p:scale>
          <a:sx n="87" d="100"/>
          <a:sy n="87" d="100"/>
        </p:scale>
        <p:origin x="32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ne C. Olsen" userId="78fabc44-853c-47f3-90d4-504d671d8b46" providerId="ADAL" clId="{0D8DC391-3993-4971-BA4B-6A2DFEE0CCF1}"/>
    <pc:docChg chg="modSld">
      <pc:chgData name="Marianne C. Olsen" userId="78fabc44-853c-47f3-90d4-504d671d8b46" providerId="ADAL" clId="{0D8DC391-3993-4971-BA4B-6A2DFEE0CCF1}" dt="2021-06-25T11:02:33.139" v="1" actId="1076"/>
      <pc:docMkLst>
        <pc:docMk/>
      </pc:docMkLst>
      <pc:sldChg chg="addSp modSp mod">
        <pc:chgData name="Marianne C. Olsen" userId="78fabc44-853c-47f3-90d4-504d671d8b46" providerId="ADAL" clId="{0D8DC391-3993-4971-BA4B-6A2DFEE0CCF1}" dt="2021-06-25T11:02:33.139" v="1" actId="1076"/>
        <pc:sldMkLst>
          <pc:docMk/>
          <pc:sldMk cId="1088614478" sldId="257"/>
        </pc:sldMkLst>
        <pc:picChg chg="add mod">
          <ac:chgData name="Marianne C. Olsen" userId="78fabc44-853c-47f3-90d4-504d671d8b46" providerId="ADAL" clId="{0D8DC391-3993-4971-BA4B-6A2DFEE0CCF1}" dt="2021-06-25T11:02:33.139" v="1" actId="1076"/>
          <ac:picMkLst>
            <pc:docMk/>
            <pc:sldMk cId="1088614478" sldId="257"/>
            <ac:picMk id="5" creationId="{E5B7542D-177D-49E2-95CA-2B8E7C0D5AC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487" y="1082881"/>
            <a:ext cx="5065713" cy="968109"/>
          </a:xfrm>
        </p:spPr>
        <p:txBody>
          <a:bodyPr anchor="b">
            <a:normAutofit/>
          </a:bodyPr>
          <a:lstStyle>
            <a:lvl1pPr algn="l">
              <a:defRPr sz="2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6C9-2630-884D-9125-F9F21147876F}" type="datetimeFigureOut">
              <a:rPr lang="nb-NO" smtClean="0"/>
              <a:t>25.06.2021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4"/>
          </p:nvPr>
        </p:nvSpPr>
        <p:spPr>
          <a:xfrm>
            <a:off x="471487" y="2781300"/>
            <a:ext cx="5065713" cy="6140978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Aft>
                <a:spcPts val="500"/>
              </a:spcAft>
              <a:buNone/>
              <a:defRPr sz="900"/>
            </a:lvl1pPr>
            <a:lvl2pPr>
              <a:lnSpc>
                <a:spcPct val="120000"/>
              </a:lnSpc>
              <a:spcAft>
                <a:spcPts val="500"/>
              </a:spcAft>
              <a:defRPr sz="900"/>
            </a:lvl2pPr>
            <a:lvl3pPr>
              <a:lnSpc>
                <a:spcPct val="120000"/>
              </a:lnSpc>
              <a:spcAft>
                <a:spcPts val="500"/>
              </a:spcAft>
              <a:defRPr sz="900"/>
            </a:lvl3pPr>
            <a:lvl4pPr>
              <a:lnSpc>
                <a:spcPct val="120000"/>
              </a:lnSpc>
              <a:spcAft>
                <a:spcPts val="500"/>
              </a:spcAft>
              <a:defRPr sz="900"/>
            </a:lvl4pPr>
            <a:lvl5pPr>
              <a:lnSpc>
                <a:spcPct val="120000"/>
              </a:lnSpc>
              <a:spcAft>
                <a:spcPts val="500"/>
              </a:spcAft>
              <a:defRPr sz="9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487" y="1082881"/>
            <a:ext cx="5065713" cy="968109"/>
          </a:xfrm>
        </p:spPr>
        <p:txBody>
          <a:bodyPr anchor="b">
            <a:normAutofit/>
          </a:bodyPr>
          <a:lstStyle>
            <a:lvl1pPr algn="l">
              <a:defRPr sz="2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6C9-2630-884D-9125-F9F21147876F}" type="datetimeFigureOut">
              <a:rPr lang="nb-NO" smtClean="0"/>
              <a:t>25.06.2021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4"/>
          </p:nvPr>
        </p:nvSpPr>
        <p:spPr>
          <a:xfrm>
            <a:off x="471487" y="2781300"/>
            <a:ext cx="5065713" cy="6140978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Aft>
                <a:spcPts val="500"/>
              </a:spcAft>
              <a:buNone/>
              <a:defRPr sz="900"/>
            </a:lvl1pPr>
            <a:lvl2pPr>
              <a:lnSpc>
                <a:spcPct val="120000"/>
              </a:lnSpc>
              <a:spcAft>
                <a:spcPts val="500"/>
              </a:spcAft>
              <a:defRPr sz="900"/>
            </a:lvl2pPr>
            <a:lvl3pPr>
              <a:lnSpc>
                <a:spcPct val="120000"/>
              </a:lnSpc>
              <a:spcAft>
                <a:spcPts val="500"/>
              </a:spcAft>
              <a:defRPr sz="900"/>
            </a:lvl3pPr>
            <a:lvl4pPr>
              <a:lnSpc>
                <a:spcPct val="120000"/>
              </a:lnSpc>
              <a:spcAft>
                <a:spcPts val="500"/>
              </a:spcAft>
              <a:defRPr sz="900"/>
            </a:lvl4pPr>
            <a:lvl5pPr>
              <a:lnSpc>
                <a:spcPct val="120000"/>
              </a:lnSpc>
              <a:spcAft>
                <a:spcPts val="500"/>
              </a:spcAft>
              <a:defRPr sz="9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4843463" y="320210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b-NO"/>
            </a:defPPr>
            <a:lvl1pPr marL="0" algn="r" defTabSz="914400" rtl="0" eaLnBrk="1" latinLnBrk="0" hangingPunct="1">
              <a:defRPr sz="1500" kern="120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1F9D1-67BB-5340-8EDA-DECB2854205C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TekstSylinder 7"/>
          <p:cNvSpPr txBox="1"/>
          <p:nvPr userDrawn="1"/>
        </p:nvSpPr>
        <p:spPr>
          <a:xfrm>
            <a:off x="5260756" y="422328"/>
            <a:ext cx="112575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 dirty="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rPr>
              <a:t>Side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6C9-2630-884D-9125-F9F21147876F}" type="datetimeFigureOut">
              <a:rPr lang="nb-NO" smtClean="0"/>
              <a:t>25.06.2021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4"/>
          </p:nvPr>
        </p:nvSpPr>
        <p:spPr>
          <a:xfrm>
            <a:off x="471487" y="1295400"/>
            <a:ext cx="5065713" cy="7626878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Aft>
                <a:spcPts val="500"/>
              </a:spcAft>
              <a:buNone/>
              <a:defRPr sz="900"/>
            </a:lvl1pPr>
            <a:lvl2pPr>
              <a:lnSpc>
                <a:spcPct val="120000"/>
              </a:lnSpc>
              <a:spcAft>
                <a:spcPts val="500"/>
              </a:spcAft>
              <a:defRPr sz="900"/>
            </a:lvl2pPr>
            <a:lvl3pPr>
              <a:lnSpc>
                <a:spcPct val="120000"/>
              </a:lnSpc>
              <a:spcAft>
                <a:spcPts val="500"/>
              </a:spcAft>
              <a:defRPr sz="900"/>
            </a:lvl3pPr>
            <a:lvl4pPr>
              <a:lnSpc>
                <a:spcPct val="120000"/>
              </a:lnSpc>
              <a:spcAft>
                <a:spcPts val="500"/>
              </a:spcAft>
              <a:defRPr sz="900"/>
            </a:lvl4pPr>
            <a:lvl5pPr>
              <a:lnSpc>
                <a:spcPct val="120000"/>
              </a:lnSpc>
              <a:spcAft>
                <a:spcPts val="500"/>
              </a:spcAft>
              <a:defRPr sz="9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4843463" y="320210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b-NO"/>
            </a:defPPr>
            <a:lvl1pPr marL="0" algn="r" defTabSz="914400" rtl="0" eaLnBrk="1" latinLnBrk="0" hangingPunct="1">
              <a:defRPr sz="1500" kern="120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1F9D1-67BB-5340-8EDA-DECB2854205C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TekstSylinder 7"/>
          <p:cNvSpPr txBox="1"/>
          <p:nvPr userDrawn="1"/>
        </p:nvSpPr>
        <p:spPr>
          <a:xfrm>
            <a:off x="5260756" y="422328"/>
            <a:ext cx="112575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 dirty="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rPr>
              <a:t>Side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6C9-2630-884D-9125-F9F21147876F}" type="datetimeFigureOut">
              <a:rPr lang="nb-NO" smtClean="0"/>
              <a:t>25.06.2021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tabell 11"/>
          <p:cNvSpPr>
            <a:spLocks noGrp="1"/>
          </p:cNvSpPr>
          <p:nvPr>
            <p:ph type="tbl" sz="quarter" idx="13"/>
          </p:nvPr>
        </p:nvSpPr>
        <p:spPr>
          <a:xfrm>
            <a:off x="471487" y="2204810"/>
            <a:ext cx="5915025" cy="6717468"/>
          </a:xfrm>
        </p:spPr>
        <p:txBody>
          <a:bodyPr/>
          <a:lstStyle/>
          <a:p>
            <a:r>
              <a:rPr lang="nb-NO"/>
              <a:t>Klikk ikonet for å legge til en tabell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1082881"/>
            <a:ext cx="5065711" cy="9681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781300"/>
            <a:ext cx="5065711" cy="6140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w Cen MT" charset="0"/>
                <a:ea typeface="Tw Cen MT" charset="0"/>
                <a:cs typeface="Tw Cen MT" charset="0"/>
              </a:defRPr>
            </a:lvl1pPr>
          </a:lstStyle>
          <a:p>
            <a:fld id="{272886C9-2630-884D-9125-F9F21147876F}" type="datetimeFigureOut">
              <a:rPr lang="nb-NO" smtClean="0"/>
              <a:pPr/>
              <a:t>25.06.2021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Menlo" charset="0"/>
                <a:ea typeface="Menlo" charset="0"/>
                <a:cs typeface="Menlo" charset="0"/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Menlo" charset="0"/>
                <a:ea typeface="Menlo" charset="0"/>
                <a:cs typeface="Menlo" charset="0"/>
              </a:defRPr>
            </a:lvl1pPr>
          </a:lstStyle>
          <a:p>
            <a:fld id="{DEA1F9D1-67BB-5340-8EDA-DECB2854205C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71488" y="376578"/>
            <a:ext cx="381210" cy="552479"/>
          </a:xfrm>
          <a:prstGeom prst="rect">
            <a:avLst/>
          </a:prstGeom>
        </p:spPr>
      </p:pic>
      <p:sp>
        <p:nvSpPr>
          <p:cNvPr id="8" name="TekstSylinder 7"/>
          <p:cNvSpPr txBox="1"/>
          <p:nvPr userDrawn="1"/>
        </p:nvSpPr>
        <p:spPr>
          <a:xfrm>
            <a:off x="916198" y="406564"/>
            <a:ext cx="20218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 dirty="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rPr>
              <a:t>BTI - verktøy</a:t>
            </a:r>
          </a:p>
        </p:txBody>
      </p:sp>
    </p:spTree>
    <p:extLst>
      <p:ext uri="{BB962C8B-B14F-4D97-AF65-F5344CB8AC3E}">
        <p14:creationId xmlns:p14="http://schemas.microsoft.com/office/powerpoint/2010/main" val="2806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3" r:id="rId3"/>
    <p:sldLayoutId id="2147483662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500" kern="1200">
          <a:solidFill>
            <a:srgbClr val="003050"/>
          </a:solidFill>
          <a:latin typeface="Tw Cen MT" charset="0"/>
          <a:ea typeface="Tw Cen MT" charset="0"/>
          <a:cs typeface="Tw Cen MT" charset="0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1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2000" dirty="0"/>
              <a:t>Tips til samtale med barn</a:t>
            </a:r>
          </a:p>
        </p:txBody>
      </p:sp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675609"/>
              </p:ext>
            </p:extLst>
          </p:nvPr>
        </p:nvGraphicFramePr>
        <p:xfrm>
          <a:off x="471488" y="2700798"/>
          <a:ext cx="5760000" cy="3197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0787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nb-NO" sz="900" dirty="0">
                          <a:solidFill>
                            <a:schemeClr val="bg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1. </a:t>
                      </a:r>
                    </a:p>
                    <a:p>
                      <a:pPr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nb-NO" sz="900" b="0" dirty="0">
                          <a:solidFill>
                            <a:schemeClr val="bg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Etabler kontakt med barnet</a:t>
                      </a:r>
                      <a:r>
                        <a:rPr lang="nb-NO" sz="900" b="0" baseline="0" dirty="0">
                          <a:solidFill>
                            <a:schemeClr val="bg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 og fortell om formålet med </a:t>
                      </a:r>
                      <a:r>
                        <a:rPr lang="nb-NO" sz="900" b="0" baseline="0" noProof="0" dirty="0">
                          <a:solidFill>
                            <a:schemeClr val="bg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samtalen</a:t>
                      </a:r>
                      <a:r>
                        <a:rPr lang="nb-NO" sz="900" b="0" baseline="0" dirty="0">
                          <a:solidFill>
                            <a:schemeClr val="bg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.</a:t>
                      </a:r>
                      <a:endParaRPr lang="nb-NO" sz="900" b="0" dirty="0">
                        <a:solidFill>
                          <a:schemeClr val="bg1"/>
                        </a:solidFill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137160" marR="137160" marT="137160" marB="137160">
                    <a:lnL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20000"/>
                        </a:lnSpc>
                        <a:spcAft>
                          <a:spcPts val="500"/>
                        </a:spcAft>
                        <a:buFont typeface="Arial" charset="0"/>
                        <a:buNone/>
                      </a:pPr>
                      <a:r>
                        <a:rPr lang="nb-NO" sz="900" b="1">
                          <a:solidFill>
                            <a:srgbClr val="003050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Spontansamtale</a:t>
                      </a:r>
                    </a:p>
                    <a:p>
                      <a:pPr marL="171450" lvl="0" indent="-171450">
                        <a:lnSpc>
                          <a:spcPct val="120000"/>
                        </a:lnSpc>
                        <a:spcAft>
                          <a:spcPts val="500"/>
                        </a:spcAft>
                        <a:buFont typeface="Arial" charset="0"/>
                        <a:buChar char="•"/>
                      </a:pPr>
                      <a:r>
                        <a:rPr lang="nb-NO" sz="900" b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Ta utgangspunkt i utsagn fra barnet, atferd eller uttrykk.</a:t>
                      </a:r>
                    </a:p>
                    <a:p>
                      <a:pPr marL="171450" lvl="0" indent="-171450">
                        <a:lnSpc>
                          <a:spcPct val="120000"/>
                        </a:lnSpc>
                        <a:spcAft>
                          <a:spcPts val="500"/>
                        </a:spcAft>
                        <a:buFont typeface="Arial" charset="0"/>
                        <a:buChar char="•"/>
                      </a:pPr>
                      <a:r>
                        <a:rPr lang="nb-NO" sz="900" b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Spør hva som ligg bak atferden.</a:t>
                      </a:r>
                    </a:p>
                    <a:p>
                      <a:pPr marL="171450" lvl="0" indent="-171450">
                        <a:lnSpc>
                          <a:spcPct val="120000"/>
                        </a:lnSpc>
                        <a:spcAft>
                          <a:spcPts val="500"/>
                        </a:spcAft>
                        <a:buFont typeface="Arial" charset="0"/>
                        <a:buChar char="•"/>
                      </a:pPr>
                      <a:endParaRPr lang="nb-NO" sz="900" b="0" dirty="0">
                        <a:solidFill>
                          <a:schemeClr val="tx1"/>
                        </a:solidFill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137160" marR="137160" marT="137160" marB="137160">
                    <a:lnL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20000"/>
                        </a:lnSpc>
                        <a:spcAft>
                          <a:spcPts val="500"/>
                        </a:spcAft>
                        <a:buFont typeface="Arial" charset="0"/>
                        <a:buNone/>
                      </a:pPr>
                      <a:r>
                        <a:rPr lang="nb-NO" sz="900" b="1">
                          <a:solidFill>
                            <a:srgbClr val="003050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Planlagt samtale</a:t>
                      </a:r>
                    </a:p>
                    <a:p>
                      <a:pPr marL="171450" lvl="0" indent="-171450">
                        <a:lnSpc>
                          <a:spcPct val="120000"/>
                        </a:lnSpc>
                        <a:spcAft>
                          <a:spcPts val="500"/>
                        </a:spcAft>
                        <a:buFont typeface="Arial" charset="0"/>
                        <a:buChar char="•"/>
                      </a:pPr>
                      <a:r>
                        <a:rPr lang="nb-NO" sz="900" b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Skap kontakt, pek på noe positivt.</a:t>
                      </a:r>
                      <a:endParaRPr lang="nb-NO" sz="900" b="0" dirty="0">
                        <a:solidFill>
                          <a:schemeClr val="tx1"/>
                        </a:solidFill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  <a:p>
                      <a:pPr marL="171450" lvl="0" indent="-171450">
                        <a:lnSpc>
                          <a:spcPct val="120000"/>
                        </a:lnSpc>
                        <a:spcAft>
                          <a:spcPts val="500"/>
                        </a:spcAft>
                        <a:buFont typeface="Arial" charset="0"/>
                        <a:buChar char="•"/>
                      </a:pPr>
                      <a:r>
                        <a:rPr lang="nb-NO" sz="900" b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Fortell hvorfor dere skal snakke saman.</a:t>
                      </a:r>
                      <a:endParaRPr lang="nb-NO" sz="900" b="0" dirty="0">
                        <a:solidFill>
                          <a:schemeClr val="tx1"/>
                        </a:solidFill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137160" marR="137160" marT="137160" marB="137160">
                    <a:lnL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88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u="none">
                          <a:solidFill>
                            <a:schemeClr val="bg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2.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u="none">
                          <a:solidFill>
                            <a:schemeClr val="bg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Fri fortelling og konkretisering.</a:t>
                      </a:r>
                      <a:endParaRPr lang="nb-NO" sz="900" b="0" u="none" dirty="0">
                        <a:solidFill>
                          <a:schemeClr val="bg1"/>
                        </a:solidFill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137160" marR="137160" marT="137160" marB="137160">
                    <a:lnL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lvl="0" indent="-171450">
                        <a:lnSpc>
                          <a:spcPct val="120000"/>
                        </a:lnSpc>
                        <a:spcAft>
                          <a:spcPts val="500"/>
                        </a:spcAft>
                        <a:buFont typeface="Arial" charset="0"/>
                        <a:buChar char="•"/>
                      </a:pPr>
                      <a:r>
                        <a:rPr lang="nb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Oppfordr til fri fortelling – still åpne spørsmål, bruk bydeform.</a:t>
                      </a:r>
                    </a:p>
                    <a:p>
                      <a:pPr marL="171450" lvl="0" indent="-171450">
                        <a:lnSpc>
                          <a:spcPct val="120000"/>
                        </a:lnSpc>
                        <a:spcAft>
                          <a:spcPts val="500"/>
                        </a:spcAft>
                        <a:buFont typeface="Arial" charset="0"/>
                        <a:buChar char="•"/>
                      </a:pPr>
                      <a:r>
                        <a:rPr lang="nb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Lytt aktivt.</a:t>
                      </a:r>
                    </a:p>
                    <a:p>
                      <a:pPr marL="171450" lvl="0" indent="-171450">
                        <a:lnSpc>
                          <a:spcPct val="120000"/>
                        </a:lnSpc>
                        <a:spcAft>
                          <a:spcPts val="500"/>
                        </a:spcAft>
                        <a:buFont typeface="Arial" charset="0"/>
                        <a:buChar char="•"/>
                      </a:pPr>
                      <a:r>
                        <a:rPr lang="nb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Utfør informert gjetning.</a:t>
                      </a:r>
                    </a:p>
                    <a:p>
                      <a:pPr marL="171450" lvl="0" indent="-171450">
                        <a:lnSpc>
                          <a:spcPct val="120000"/>
                        </a:lnSpc>
                        <a:spcAft>
                          <a:spcPts val="500"/>
                        </a:spcAft>
                        <a:buFont typeface="Arial" charset="0"/>
                        <a:buChar char="•"/>
                      </a:pPr>
                      <a:r>
                        <a:rPr lang="nb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Ha fokus på opplevelse.</a:t>
                      </a:r>
                      <a:endParaRPr lang="nb-NO" sz="900" dirty="0">
                        <a:solidFill>
                          <a:schemeClr val="bg1"/>
                        </a:solidFill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137160" marR="137160" marT="137160" marB="137160">
                    <a:lnL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endParaRPr lang="nb-NO" sz="900" dirty="0">
                        <a:solidFill>
                          <a:schemeClr val="bg1"/>
                        </a:solidFill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nb-NO" sz="900" b="0" u="none">
                          <a:solidFill>
                            <a:schemeClr val="bg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3.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nb-NO" sz="900" b="0" u="none">
                          <a:solidFill>
                            <a:schemeClr val="bg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Oppsummering og avslutning.</a:t>
                      </a:r>
                      <a:endParaRPr lang="nb-NO" sz="900" b="0" u="none" dirty="0">
                        <a:solidFill>
                          <a:schemeClr val="bg1"/>
                        </a:solidFill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137160" marR="137160" marT="137160" marB="137160">
                    <a:lnL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lvl="0" indent="-171450">
                        <a:lnSpc>
                          <a:spcPct val="120000"/>
                        </a:lnSpc>
                        <a:spcAft>
                          <a:spcPts val="500"/>
                        </a:spcAft>
                        <a:buFont typeface="Arial" charset="0"/>
                        <a:buChar char="•"/>
                      </a:pPr>
                      <a:r>
                        <a:rPr lang="nb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Gi en konkret oppsummering av innholdet i samtalen.</a:t>
                      </a:r>
                    </a:p>
                    <a:p>
                      <a:pPr marL="171450" lvl="0" indent="-171450">
                        <a:lnSpc>
                          <a:spcPct val="120000"/>
                        </a:lnSpc>
                        <a:spcAft>
                          <a:spcPts val="500"/>
                        </a:spcAft>
                        <a:buFont typeface="Arial" charset="0"/>
                        <a:buChar char="•"/>
                      </a:pPr>
                      <a:r>
                        <a:rPr lang="nb-NO" sz="900" dirty="0">
                          <a:latin typeface="Trebuchet MS" charset="0"/>
                          <a:ea typeface="Trebuchet MS" charset="0"/>
                          <a:cs typeface="Trebuchet MS" charset="0"/>
                        </a:rPr>
                        <a:t>Takk for samtalen og ros barnet.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lvl="0" indent="-171450">
                        <a:lnSpc>
                          <a:spcPct val="120000"/>
                        </a:lnSpc>
                        <a:spcAft>
                          <a:spcPts val="500"/>
                        </a:spcAft>
                        <a:buFont typeface="Arial" charset="0"/>
                        <a:buChar char="•"/>
                      </a:pPr>
                      <a:endParaRPr lang="nb-NO" sz="900" dirty="0"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137160" marR="137160" marT="137160" marB="137160">
                    <a:lnL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Plassholder for tekst 1"/>
          <p:cNvSpPr>
            <a:spLocks noGrp="1"/>
          </p:cNvSpPr>
          <p:nvPr>
            <p:ph type="body" sz="quarter" idx="14"/>
          </p:nvPr>
        </p:nvSpPr>
        <p:spPr>
          <a:xfrm>
            <a:off x="471487" y="6702725"/>
            <a:ext cx="5065713" cy="293425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nb-NO" b="1" dirty="0">
                <a:solidFill>
                  <a:srgbClr val="003050"/>
                </a:solidFill>
              </a:rPr>
              <a:t>Kom det ikke fram noe som gir grunnlag for uro?</a:t>
            </a:r>
            <a:endParaRPr lang="nb-NO" dirty="0">
              <a:solidFill>
                <a:srgbClr val="003050"/>
              </a:solidFill>
            </a:endParaRPr>
          </a:p>
          <a:p>
            <a:pPr marL="171450" lvl="0" indent="-171450">
              <a:spcBef>
                <a:spcPts val="0"/>
              </a:spcBef>
              <a:buFont typeface="Arial" charset="0"/>
              <a:buChar char="•"/>
            </a:pPr>
            <a:r>
              <a:rPr lang="nb-NO" dirty="0"/>
              <a:t>Snakk om dagligdagse tema før avslutning.</a:t>
            </a:r>
          </a:p>
          <a:p>
            <a:pPr marL="171450" lvl="0" indent="-171450">
              <a:spcBef>
                <a:spcPts val="0"/>
              </a:spcBef>
              <a:buFont typeface="Arial" charset="0"/>
              <a:buChar char="•"/>
            </a:pPr>
            <a:r>
              <a:rPr lang="nb-NO" dirty="0"/>
              <a:t>Gi åpning for ny samtale.</a:t>
            </a:r>
          </a:p>
          <a:p>
            <a:pPr marL="171450" lvl="0" indent="-171450">
              <a:spcBef>
                <a:spcPts val="0"/>
              </a:spcBef>
              <a:buFont typeface="Arial" charset="0"/>
              <a:buChar char="•"/>
            </a:pPr>
            <a:r>
              <a:rPr lang="nb-NO" dirty="0"/>
              <a:t>Ta nytt initiativ etter noen dager.</a:t>
            </a:r>
            <a:br>
              <a:rPr lang="nb-NO" dirty="0"/>
            </a:br>
            <a:endParaRPr lang="nb-NO" dirty="0"/>
          </a:p>
          <a:p>
            <a:pPr>
              <a:spcBef>
                <a:spcPts val="0"/>
              </a:spcBef>
            </a:pPr>
            <a:r>
              <a:rPr lang="nb-NO" b="1" dirty="0">
                <a:solidFill>
                  <a:srgbClr val="003050"/>
                </a:solidFill>
              </a:rPr>
              <a:t>Fortalte barnet noe som gir grunnlag for bekymring?</a:t>
            </a:r>
            <a:endParaRPr lang="nb-NO" dirty="0">
              <a:solidFill>
                <a:srgbClr val="003050"/>
              </a:solidFill>
            </a:endParaRPr>
          </a:p>
          <a:p>
            <a:pPr lvl="0">
              <a:spcBef>
                <a:spcPts val="0"/>
              </a:spcBef>
            </a:pPr>
            <a:r>
              <a:rPr lang="nb-NO" dirty="0"/>
              <a:t>Utarbeid en plan for hva som skjer videre:</a:t>
            </a:r>
          </a:p>
          <a:p>
            <a:pPr lvl="0">
              <a:spcBef>
                <a:spcPts val="0"/>
              </a:spcBef>
            </a:pPr>
            <a:r>
              <a:rPr lang="nb-NO" dirty="0"/>
              <a:t>• Hva skal skje?</a:t>
            </a:r>
          </a:p>
          <a:p>
            <a:pPr lvl="0">
              <a:spcBef>
                <a:spcPts val="0"/>
              </a:spcBef>
            </a:pPr>
            <a:r>
              <a:rPr lang="nb-NO" dirty="0"/>
              <a:t>• Hvem skal involveres?</a:t>
            </a:r>
          </a:p>
          <a:p>
            <a:pPr lvl="0">
              <a:spcBef>
                <a:spcPts val="0"/>
              </a:spcBef>
            </a:pPr>
            <a:r>
              <a:rPr lang="nb-NO" dirty="0"/>
              <a:t>• Når skal det skje?</a:t>
            </a:r>
          </a:p>
          <a:p>
            <a:pPr lvl="0">
              <a:spcBef>
                <a:spcPts val="0"/>
              </a:spcBef>
            </a:pPr>
            <a:r>
              <a:rPr lang="nb-NO" dirty="0"/>
              <a:t>• Hvordan blir det for barnet fram til da?</a:t>
            </a:r>
          </a:p>
          <a:p>
            <a:pPr>
              <a:spcBef>
                <a:spcPts val="0"/>
              </a:spcBef>
            </a:pPr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E5B7542D-177D-49E2-95CA-2B8E7C0D5AC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914" y="470762"/>
            <a:ext cx="1743075" cy="457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8614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TI Maloppsett" id="{1C77E0D8-4486-624B-9AF0-D25405A19E80}" vid="{B11DA63A-CF2B-794B-A76B-AD9CF60337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BTI Maloppsett</Template>
  <TotalTime>554</TotalTime>
  <Words>183</Words>
  <Application>Microsoft Office PowerPoint</Application>
  <PresentationFormat>A4 (210 x 297 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Menlo</vt:lpstr>
      <vt:lpstr>Trebuchet MS</vt:lpstr>
      <vt:lpstr>Tw Cen MT</vt:lpstr>
      <vt:lpstr>Office-tema</vt:lpstr>
      <vt:lpstr>Tips til samtale med barn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Steinar Hårde</dc:creator>
  <cp:lastModifiedBy>Marianne C. Olsen</cp:lastModifiedBy>
  <cp:revision>19</cp:revision>
  <cp:lastPrinted>2018-01-19T12:29:01Z</cp:lastPrinted>
  <dcterms:created xsi:type="dcterms:W3CDTF">2017-11-15T08:02:08Z</dcterms:created>
  <dcterms:modified xsi:type="dcterms:W3CDTF">2021-06-25T11:02:37Z</dcterms:modified>
</cp:coreProperties>
</file>